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Oswald" charset="0"/>
      <p:regular r:id="rId19"/>
      <p:bold r:id="rId20"/>
    </p:embeddedFont>
    <p:embeddedFont>
      <p:font typeface="Roboto Medium" charset="0"/>
      <p:regular r:id="rId21"/>
      <p:bold r:id="rId22"/>
      <p:italic r:id="rId23"/>
      <p:boldItalic r:id="rId24"/>
    </p:embeddedFont>
    <p:embeddedFont>
      <p:font typeface="Roboto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xRbHaJbWBnEsIuJKv1KVmgo09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3C78C4E-B555-4B1D-84DC-3C83F68DFC47}">
  <a:tblStyle styleId="{93C78C4E-B555-4B1D-84DC-3C83F68DFC4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E6A5BC-4EB0-47CE-8651-2C6D81588F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136C47-FDBF-40A1-9E15-283EF4C51A9B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Φωτεινό στυλ 2 - Έμφαση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Μεσαίο στυλ 3 - Έμφαση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Μεσαίο στυλ 1 - Έμφαση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21037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FF0000"/>
                </a:solidFill>
              </a:rPr>
              <a:t>Εδώ θα πουμε και τι άλλο δοκιμασαμε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3cbce497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3cbce497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3cbce497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a3cbce497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FF0000"/>
                </a:solidFill>
              </a:rPr>
              <a:t>Εδώ θα πουμε και τι άλλο δοκιμασαμε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3cbce497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3cbce497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3cbce497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a3cbce497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3cbce497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a3cbce497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αναλυτικά, τα νευρωνικά δίκτυα αναπτύχθηκαν με σκοπό να διαχωρίζουν τα claims και τα evidences των επιστημονικών άρθρων κοινωνικού χαρακτήρα και με αυτόν τον τρόπο μπορεί να διευκρινιστεί το αν η κοινωνία εξελίσσεται προς την επίτευξη αυτών των στόχων.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Αυτό πρακτικά σημαίνει ότι υπάρχουν 9 άρθρα από τα 890, τα οποία όχι μόνο καταλήγουν στο ίδιο συμπέρασμα, αλλά το διατυπώνουν και με τον ίδιο τρόπο.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FF0000"/>
                </a:solidFill>
              </a:rPr>
              <a:t>Εδώ θα πουμε και τι άλλο δοκιμασαμε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/>
          <p:nvPr/>
        </p:nvSpPr>
        <p:spPr>
          <a:xfrm>
            <a:off x="0" y="0"/>
            <a:ext cx="23052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8"/>
          <p:cNvSpPr txBox="1">
            <a:spLocks noGrp="1"/>
          </p:cNvSpPr>
          <p:nvPr>
            <p:ph type="ctrTitle"/>
          </p:nvPr>
        </p:nvSpPr>
        <p:spPr>
          <a:xfrm>
            <a:off x="2680325" y="3512900"/>
            <a:ext cx="57504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4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subTitle" idx="1"/>
          </p:nvPr>
        </p:nvSpPr>
        <p:spPr>
          <a:xfrm>
            <a:off x="5132045" y="4207521"/>
            <a:ext cx="3289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7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5" name="Google Shape;85;p47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7"/>
          <p:cNvSpPr/>
          <p:nvPr/>
        </p:nvSpPr>
        <p:spPr>
          <a:xfrm>
            <a:off x="900125" y="4593300"/>
            <a:ext cx="82464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7"/>
          <p:cNvSpPr/>
          <p:nvPr/>
        </p:nvSpPr>
        <p:spPr>
          <a:xfrm rot="5400000">
            <a:off x="7583925" y="3615875"/>
            <a:ext cx="25074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8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8"/>
          <p:cNvSpPr txBox="1">
            <a:spLocks noGrp="1"/>
          </p:cNvSpPr>
          <p:nvPr>
            <p:ph type="ctrTitle"/>
          </p:nvPr>
        </p:nvSpPr>
        <p:spPr>
          <a:xfrm>
            <a:off x="713225" y="2341925"/>
            <a:ext cx="2248500" cy="22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" name="Google Shape;92;p48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9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9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6" name="Google Shape;96;p49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0"/>
          <p:cNvSpPr/>
          <p:nvPr/>
        </p:nvSpPr>
        <p:spPr>
          <a:xfrm>
            <a:off x="0" y="0"/>
            <a:ext cx="713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0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0" name="Google Shape;100;p50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0"/>
          <p:cNvSpPr txBox="1">
            <a:spLocks noGrp="1"/>
          </p:cNvSpPr>
          <p:nvPr>
            <p:ph type="title" idx="2"/>
          </p:nvPr>
        </p:nvSpPr>
        <p:spPr>
          <a:xfrm>
            <a:off x="3994735" y="1112047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50"/>
          <p:cNvSpPr txBox="1">
            <a:spLocks noGrp="1"/>
          </p:cNvSpPr>
          <p:nvPr>
            <p:ph type="subTitle" idx="1"/>
          </p:nvPr>
        </p:nvSpPr>
        <p:spPr>
          <a:xfrm>
            <a:off x="4647450" y="1164325"/>
            <a:ext cx="135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3" name="Google Shape;103;p50"/>
          <p:cNvSpPr txBox="1">
            <a:spLocks noGrp="1"/>
          </p:cNvSpPr>
          <p:nvPr>
            <p:ph type="subTitle" idx="3"/>
          </p:nvPr>
        </p:nvSpPr>
        <p:spPr>
          <a:xfrm>
            <a:off x="3965319" y="1677925"/>
            <a:ext cx="1993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" name="Google Shape;104;p50"/>
          <p:cNvSpPr txBox="1">
            <a:spLocks noGrp="1"/>
          </p:cNvSpPr>
          <p:nvPr>
            <p:ph type="title" idx="4"/>
          </p:nvPr>
        </p:nvSpPr>
        <p:spPr>
          <a:xfrm>
            <a:off x="6336684" y="2811647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5" name="Google Shape;105;p50"/>
          <p:cNvSpPr txBox="1">
            <a:spLocks noGrp="1"/>
          </p:cNvSpPr>
          <p:nvPr>
            <p:ph type="subTitle" idx="5"/>
          </p:nvPr>
        </p:nvSpPr>
        <p:spPr>
          <a:xfrm>
            <a:off x="6985825" y="2863925"/>
            <a:ext cx="135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6" name="Google Shape;106;p50"/>
          <p:cNvSpPr txBox="1">
            <a:spLocks noGrp="1"/>
          </p:cNvSpPr>
          <p:nvPr>
            <p:ph type="subTitle" idx="6"/>
          </p:nvPr>
        </p:nvSpPr>
        <p:spPr>
          <a:xfrm>
            <a:off x="6315481" y="3377525"/>
            <a:ext cx="1993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50"/>
          <p:cNvSpPr txBox="1">
            <a:spLocks noGrp="1"/>
          </p:cNvSpPr>
          <p:nvPr>
            <p:ph type="title" idx="7"/>
          </p:nvPr>
        </p:nvSpPr>
        <p:spPr>
          <a:xfrm>
            <a:off x="3996227" y="2811672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8" name="Google Shape;108;p50"/>
          <p:cNvSpPr txBox="1">
            <a:spLocks noGrp="1"/>
          </p:cNvSpPr>
          <p:nvPr>
            <p:ph type="subTitle" idx="8"/>
          </p:nvPr>
        </p:nvSpPr>
        <p:spPr>
          <a:xfrm>
            <a:off x="4658875" y="2863950"/>
            <a:ext cx="135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9" name="Google Shape;109;p50"/>
          <p:cNvSpPr txBox="1">
            <a:spLocks noGrp="1"/>
          </p:cNvSpPr>
          <p:nvPr>
            <p:ph type="subTitle" idx="9"/>
          </p:nvPr>
        </p:nvSpPr>
        <p:spPr>
          <a:xfrm>
            <a:off x="3977820" y="3377550"/>
            <a:ext cx="1993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title" idx="13"/>
          </p:nvPr>
        </p:nvSpPr>
        <p:spPr>
          <a:xfrm>
            <a:off x="6336684" y="1112040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subTitle" idx="14"/>
          </p:nvPr>
        </p:nvSpPr>
        <p:spPr>
          <a:xfrm>
            <a:off x="6985825" y="1164300"/>
            <a:ext cx="135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subTitle" idx="15"/>
          </p:nvPr>
        </p:nvSpPr>
        <p:spPr>
          <a:xfrm>
            <a:off x="6307742" y="1677925"/>
            <a:ext cx="19938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4">
  <p:cSld name="CUSTOM_5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/>
          <p:nvPr/>
        </p:nvSpPr>
        <p:spPr>
          <a:xfrm rot="5400000">
            <a:off x="6178650" y="2178400"/>
            <a:ext cx="4301100" cy="16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1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1"/>
          <p:cNvSpPr txBox="1">
            <a:spLocks noGrp="1"/>
          </p:cNvSpPr>
          <p:nvPr>
            <p:ph type="body" idx="1"/>
          </p:nvPr>
        </p:nvSpPr>
        <p:spPr>
          <a:xfrm>
            <a:off x="715000" y="1658813"/>
            <a:ext cx="4858500" cy="22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" name="Google Shape;117;p51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8" name="Google Shape;118;p51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4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/>
          <p:nvPr/>
        </p:nvSpPr>
        <p:spPr>
          <a:xfrm>
            <a:off x="5055625" y="0"/>
            <a:ext cx="4088400" cy="35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2"/>
          <p:cNvSpPr txBox="1">
            <a:spLocks noGrp="1"/>
          </p:cNvSpPr>
          <p:nvPr>
            <p:ph type="body" idx="1"/>
          </p:nvPr>
        </p:nvSpPr>
        <p:spPr>
          <a:xfrm>
            <a:off x="1330550" y="2106350"/>
            <a:ext cx="33690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52"/>
          <p:cNvSpPr txBox="1">
            <a:spLocks noGrp="1"/>
          </p:cNvSpPr>
          <p:nvPr>
            <p:ph type="ctrTitle"/>
          </p:nvPr>
        </p:nvSpPr>
        <p:spPr>
          <a:xfrm>
            <a:off x="845614" y="598141"/>
            <a:ext cx="21534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3" name="Google Shape;123;p52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2"/>
          <p:cNvSpPr txBox="1">
            <a:spLocks noGrp="1"/>
          </p:cNvSpPr>
          <p:nvPr>
            <p:ph type="ctrTitle" idx="2"/>
          </p:nvPr>
        </p:nvSpPr>
        <p:spPr>
          <a:xfrm>
            <a:off x="836684" y="1400800"/>
            <a:ext cx="38628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20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5" name="Google Shape;125;p52"/>
          <p:cNvSpPr txBox="1"/>
          <p:nvPr/>
        </p:nvSpPr>
        <p:spPr>
          <a:xfrm>
            <a:off x="844366" y="3559700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rgbClr val="49484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100" b="1" i="0" u="none" strike="noStrike" cap="none">
                <a:solidFill>
                  <a:srgbClr val="49484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100" b="1" i="0" u="none" strike="noStrike" cap="none">
                <a:solidFill>
                  <a:srgbClr val="49484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b="0" i="0" u="none" strike="noStrike" cap="none">
              <a:solidFill>
                <a:srgbClr val="49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52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_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3"/>
          <p:cNvSpPr txBox="1">
            <a:spLocks noGrp="1"/>
          </p:cNvSpPr>
          <p:nvPr>
            <p:ph type="body" idx="1"/>
          </p:nvPr>
        </p:nvSpPr>
        <p:spPr>
          <a:xfrm>
            <a:off x="839750" y="1500775"/>
            <a:ext cx="37965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53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0" name="Google Shape;130;p53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3"/>
          <p:cNvSpPr txBox="1">
            <a:spLocks noGrp="1"/>
          </p:cNvSpPr>
          <p:nvPr>
            <p:ph type="body" idx="2"/>
          </p:nvPr>
        </p:nvSpPr>
        <p:spPr>
          <a:xfrm>
            <a:off x="4740975" y="539500"/>
            <a:ext cx="3691800" cy="4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9"/>
          <p:cNvSpPr txBox="1">
            <a:spLocks noGrp="1"/>
          </p:cNvSpPr>
          <p:nvPr>
            <p:ph type="title"/>
          </p:nvPr>
        </p:nvSpPr>
        <p:spPr>
          <a:xfrm>
            <a:off x="3158321" y="1828097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ubTitle" idx="1"/>
          </p:nvPr>
        </p:nvSpPr>
        <p:spPr>
          <a:xfrm>
            <a:off x="3809250" y="1880375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" name="Google Shape;15;p39"/>
          <p:cNvSpPr txBox="1">
            <a:spLocks noGrp="1"/>
          </p:cNvSpPr>
          <p:nvPr>
            <p:ph type="subTitle" idx="2"/>
          </p:nvPr>
        </p:nvSpPr>
        <p:spPr>
          <a:xfrm>
            <a:off x="3129505" y="2393978"/>
            <a:ext cx="236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9"/>
          <p:cNvSpPr txBox="1">
            <a:spLocks noGrp="1"/>
          </p:cNvSpPr>
          <p:nvPr>
            <p:ph type="title" idx="3"/>
          </p:nvPr>
        </p:nvSpPr>
        <p:spPr>
          <a:xfrm>
            <a:off x="5801498" y="3375297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subTitle" idx="4"/>
          </p:nvPr>
        </p:nvSpPr>
        <p:spPr>
          <a:xfrm>
            <a:off x="6452425" y="3427575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subTitle" idx="5"/>
          </p:nvPr>
        </p:nvSpPr>
        <p:spPr>
          <a:xfrm>
            <a:off x="5773143" y="3941178"/>
            <a:ext cx="236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title" idx="6"/>
          </p:nvPr>
        </p:nvSpPr>
        <p:spPr>
          <a:xfrm>
            <a:off x="3169752" y="3375322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subTitle" idx="7"/>
          </p:nvPr>
        </p:nvSpPr>
        <p:spPr>
          <a:xfrm>
            <a:off x="3820675" y="3427600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" name="Google Shape;21;p39"/>
          <p:cNvSpPr txBox="1">
            <a:spLocks noGrp="1"/>
          </p:cNvSpPr>
          <p:nvPr>
            <p:ph type="subTitle" idx="8"/>
          </p:nvPr>
        </p:nvSpPr>
        <p:spPr>
          <a:xfrm>
            <a:off x="3129491" y="3941203"/>
            <a:ext cx="236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title" idx="9"/>
          </p:nvPr>
        </p:nvSpPr>
        <p:spPr>
          <a:xfrm>
            <a:off x="5801498" y="1828090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subTitle" idx="13"/>
          </p:nvPr>
        </p:nvSpPr>
        <p:spPr>
          <a:xfrm>
            <a:off x="6452425" y="1880350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subTitle" idx="14"/>
          </p:nvPr>
        </p:nvSpPr>
        <p:spPr>
          <a:xfrm>
            <a:off x="5773143" y="2393970"/>
            <a:ext cx="236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ctrTitle" idx="15"/>
          </p:nvPr>
        </p:nvSpPr>
        <p:spPr>
          <a:xfrm>
            <a:off x="3133618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" name="Google Shape;26;p39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9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1"/>
          <p:cNvSpPr/>
          <p:nvPr/>
        </p:nvSpPr>
        <p:spPr>
          <a:xfrm>
            <a:off x="116650" y="1950450"/>
            <a:ext cx="457800" cy="124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1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1"/>
          <p:cNvSpPr/>
          <p:nvPr/>
        </p:nvSpPr>
        <p:spPr>
          <a:xfrm>
            <a:off x="294100" y="2571750"/>
            <a:ext cx="102900" cy="25719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1"/>
          <p:cNvSpPr/>
          <p:nvPr/>
        </p:nvSpPr>
        <p:spPr>
          <a:xfrm>
            <a:off x="8148775" y="4322000"/>
            <a:ext cx="564000" cy="5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2"/>
          <p:cNvSpPr/>
          <p:nvPr/>
        </p:nvSpPr>
        <p:spPr>
          <a:xfrm>
            <a:off x="6950475" y="0"/>
            <a:ext cx="2193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2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2"/>
          <p:cNvSpPr/>
          <p:nvPr/>
        </p:nvSpPr>
        <p:spPr>
          <a:xfrm rot="-5400000">
            <a:off x="7093375" y="3168900"/>
            <a:ext cx="102900" cy="25719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2"/>
          <p:cNvSpPr/>
          <p:nvPr/>
        </p:nvSpPr>
        <p:spPr>
          <a:xfrm>
            <a:off x="411425" y="1604550"/>
            <a:ext cx="301800" cy="193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3"/>
          <p:cNvSpPr/>
          <p:nvPr/>
        </p:nvSpPr>
        <p:spPr>
          <a:xfrm>
            <a:off x="0" y="4796750"/>
            <a:ext cx="6468900" cy="3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3"/>
          <p:cNvSpPr/>
          <p:nvPr/>
        </p:nvSpPr>
        <p:spPr>
          <a:xfrm>
            <a:off x="8182085" y="4430600"/>
            <a:ext cx="173100" cy="17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3"/>
          <p:cNvSpPr/>
          <p:nvPr/>
        </p:nvSpPr>
        <p:spPr>
          <a:xfrm>
            <a:off x="8182085" y="9199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3"/>
          <p:cNvSpPr/>
          <p:nvPr/>
        </p:nvSpPr>
        <p:spPr>
          <a:xfrm>
            <a:off x="8355175" y="3866600"/>
            <a:ext cx="564000" cy="5640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6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/>
          <p:nvPr/>
        </p:nvSpPr>
        <p:spPr>
          <a:xfrm>
            <a:off x="8270050" y="0"/>
            <a:ext cx="8739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4"/>
          <p:cNvSpPr/>
          <p:nvPr/>
        </p:nvSpPr>
        <p:spPr>
          <a:xfrm>
            <a:off x="283675" y="4040000"/>
            <a:ext cx="564000" cy="5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4"/>
          <p:cNvSpPr/>
          <p:nvPr/>
        </p:nvSpPr>
        <p:spPr>
          <a:xfrm>
            <a:off x="360725" y="3689075"/>
            <a:ext cx="173100" cy="61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4"/>
          <p:cNvSpPr/>
          <p:nvPr/>
        </p:nvSpPr>
        <p:spPr>
          <a:xfrm>
            <a:off x="8182085" y="9199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4"/>
          <p:cNvSpPr/>
          <p:nvPr/>
        </p:nvSpPr>
        <p:spPr>
          <a:xfrm>
            <a:off x="6225085" y="4517300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CUSTOM_1">
    <p:bg>
      <p:bgPr>
        <a:solidFill>
          <a:srgbClr val="E3E4E0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/>
          <p:nvPr/>
        </p:nvSpPr>
        <p:spPr>
          <a:xfrm>
            <a:off x="8125575" y="0"/>
            <a:ext cx="1018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0"/>
          <p:cNvSpPr txBox="1">
            <a:spLocks noGrp="1"/>
          </p:cNvSpPr>
          <p:nvPr>
            <p:ph type="subTitle" idx="1"/>
          </p:nvPr>
        </p:nvSpPr>
        <p:spPr>
          <a:xfrm>
            <a:off x="1542450" y="2147607"/>
            <a:ext cx="60591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200">
                <a:solidFill>
                  <a:srgbClr val="1A191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40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0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0"/>
          <p:cNvSpPr txBox="1">
            <a:spLocks noGrp="1"/>
          </p:cNvSpPr>
          <p:nvPr>
            <p:ph type="title"/>
          </p:nvPr>
        </p:nvSpPr>
        <p:spPr>
          <a:xfrm>
            <a:off x="4820475" y="3373416"/>
            <a:ext cx="2351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9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9041100" y="150"/>
            <a:ext cx="1029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/>
          <p:nvPr/>
        </p:nvSpPr>
        <p:spPr>
          <a:xfrm>
            <a:off x="6311350" y="0"/>
            <a:ext cx="28326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 txBox="1">
            <a:spLocks noGrp="1"/>
          </p:cNvSpPr>
          <p:nvPr>
            <p:ph type="subTitle" idx="1"/>
          </p:nvPr>
        </p:nvSpPr>
        <p:spPr>
          <a:xfrm>
            <a:off x="838050" y="1865538"/>
            <a:ext cx="3624600" cy="1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" name="Google Shape;39;p41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1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1"/>
          <p:cNvSpPr/>
          <p:nvPr/>
        </p:nvSpPr>
        <p:spPr>
          <a:xfrm>
            <a:off x="274050" y="4364875"/>
            <a:ext cx="564000" cy="5640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1"/>
          <p:cNvSpPr/>
          <p:nvPr/>
        </p:nvSpPr>
        <p:spPr>
          <a:xfrm>
            <a:off x="274060" y="4755475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>
            <a:spLocks noGrp="1"/>
          </p:cNvSpPr>
          <p:nvPr>
            <p:ph type="subTitle" idx="1"/>
          </p:nvPr>
        </p:nvSpPr>
        <p:spPr>
          <a:xfrm>
            <a:off x="965200" y="1624668"/>
            <a:ext cx="19668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subTitle" idx="2"/>
          </p:nvPr>
        </p:nvSpPr>
        <p:spPr>
          <a:xfrm>
            <a:off x="965188" y="1953468"/>
            <a:ext cx="19668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subTitle" idx="3"/>
          </p:nvPr>
        </p:nvSpPr>
        <p:spPr>
          <a:xfrm>
            <a:off x="3603139" y="3203611"/>
            <a:ext cx="19668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subTitle" idx="4"/>
          </p:nvPr>
        </p:nvSpPr>
        <p:spPr>
          <a:xfrm>
            <a:off x="3603139" y="3531961"/>
            <a:ext cx="19668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ubTitle" idx="5"/>
          </p:nvPr>
        </p:nvSpPr>
        <p:spPr>
          <a:xfrm>
            <a:off x="6188769" y="1624668"/>
            <a:ext cx="19668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9" name="Google Shape;49;p42"/>
          <p:cNvSpPr txBox="1">
            <a:spLocks noGrp="1"/>
          </p:cNvSpPr>
          <p:nvPr>
            <p:ph type="subTitle" idx="6"/>
          </p:nvPr>
        </p:nvSpPr>
        <p:spPr>
          <a:xfrm>
            <a:off x="6188756" y="1953293"/>
            <a:ext cx="19668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1" name="Google Shape;51;p42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2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 rot="5400000">
            <a:off x="6282775" y="846100"/>
            <a:ext cx="2452200" cy="183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subTitle" idx="1"/>
          </p:nvPr>
        </p:nvSpPr>
        <p:spPr>
          <a:xfrm>
            <a:off x="1052057" y="1813130"/>
            <a:ext cx="1070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subTitle" idx="2"/>
          </p:nvPr>
        </p:nvSpPr>
        <p:spPr>
          <a:xfrm>
            <a:off x="1040440" y="2223813"/>
            <a:ext cx="32310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ubTitle" idx="3"/>
          </p:nvPr>
        </p:nvSpPr>
        <p:spPr>
          <a:xfrm>
            <a:off x="4839113" y="2999905"/>
            <a:ext cx="1070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subTitle" idx="4"/>
          </p:nvPr>
        </p:nvSpPr>
        <p:spPr>
          <a:xfrm>
            <a:off x="4839451" y="3410834"/>
            <a:ext cx="33567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" name="Google Shape;59;p43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3"/>
          <p:cNvSpPr txBox="1">
            <a:spLocks noGrp="1"/>
          </p:cNvSpPr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" name="Google Shape;61;p43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3"/>
          <p:cNvSpPr/>
          <p:nvPr/>
        </p:nvSpPr>
        <p:spPr>
          <a:xfrm>
            <a:off x="264350" y="3380600"/>
            <a:ext cx="564000" cy="564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3"/>
          <p:cNvSpPr/>
          <p:nvPr/>
        </p:nvSpPr>
        <p:spPr>
          <a:xfrm>
            <a:off x="179042" y="3575900"/>
            <a:ext cx="173100" cy="1734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3"/>
          <p:cNvSpPr/>
          <p:nvPr/>
        </p:nvSpPr>
        <p:spPr>
          <a:xfrm>
            <a:off x="50" y="4970100"/>
            <a:ext cx="91440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>
            <a:spLocks noGrp="1"/>
          </p:cNvSpPr>
          <p:nvPr>
            <p:ph type="body" idx="1"/>
          </p:nvPr>
        </p:nvSpPr>
        <p:spPr>
          <a:xfrm>
            <a:off x="715000" y="1658813"/>
            <a:ext cx="4858500" cy="22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8" name="Google Shape;68;p44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4"/>
          <p:cNvSpPr/>
          <p:nvPr/>
        </p:nvSpPr>
        <p:spPr>
          <a:xfrm>
            <a:off x="0" y="4519188"/>
            <a:ext cx="624300" cy="6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4"/>
          <p:cNvSpPr/>
          <p:nvPr/>
        </p:nvSpPr>
        <p:spPr>
          <a:xfrm>
            <a:off x="10" y="4440162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" name="Google Shape;75;p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6"/>
          <p:cNvSpPr/>
          <p:nvPr/>
        </p:nvSpPr>
        <p:spPr>
          <a:xfrm>
            <a:off x="6863775" y="0"/>
            <a:ext cx="23052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6"/>
          <p:cNvSpPr txBox="1">
            <a:spLocks noGrp="1"/>
          </p:cNvSpPr>
          <p:nvPr>
            <p:ph type="body" idx="1"/>
          </p:nvPr>
        </p:nvSpPr>
        <p:spPr>
          <a:xfrm>
            <a:off x="848949" y="1960050"/>
            <a:ext cx="28683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0" name="Google Shape;80;p46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6"/>
          <p:cNvSpPr/>
          <p:nvPr/>
        </p:nvSpPr>
        <p:spPr>
          <a:xfrm>
            <a:off x="942235" y="4517300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3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94848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2680325" y="3512900"/>
            <a:ext cx="57504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Πρόοδος προς την επίτευξη των SDGs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2411760" y="4207520"/>
            <a:ext cx="6010085" cy="47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Course: Machine Learning &amp; Content Analytics</a:t>
            </a:r>
            <a:endParaRPr dirty="0"/>
          </a:p>
          <a:p>
            <a: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</a:pP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3848" y="134144"/>
            <a:ext cx="5146685" cy="323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" y="-6"/>
            <a:ext cx="1835696" cy="45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5676" y="0"/>
            <a:ext cx="467575" cy="4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"/>
          <p:cNvSpPr txBox="1"/>
          <p:nvPr/>
        </p:nvSpPr>
        <p:spPr>
          <a:xfrm>
            <a:off x="2303238" y="4783654"/>
            <a:ext cx="68407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Ηλιάκη Γεωργία (f2821903) | Κιντάκα Μιχαέλλα (f2821904) | Στεφανοπούλου Δανάη (f2821913)</a:t>
            </a:r>
            <a:endParaRPr sz="1100" b="0" i="0" u="none" strike="noStrike" cap="none">
              <a:solidFill>
                <a:srgbClr val="49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-1" y="195486"/>
            <a:ext cx="4613251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28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Recurrent Neural Network (RNN)</a:t>
            </a:r>
            <a:endParaRPr sz="28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10"/>
          <p:cNvSpPr txBox="1">
            <a:spLocks noGrp="1"/>
          </p:cNvSpPr>
          <p:nvPr>
            <p:ph type="subTitle" idx="1"/>
          </p:nvPr>
        </p:nvSpPr>
        <p:spPr>
          <a:xfrm>
            <a:off x="151254" y="1189041"/>
            <a:ext cx="4379495" cy="376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50000"/>
              </a:lnSpc>
              <a:buSzPts val="1400"/>
              <a:buFont typeface="Roboto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Label: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Column Vectorizer – </a:t>
            </a: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One Hot Encoder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lvl="0" algn="l">
              <a:lnSpc>
                <a:spcPct val="150000"/>
              </a:lnSpc>
              <a:buSzPts val="1400"/>
              <a:buFont typeface="Roboto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Sentence: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Column </a:t>
            </a: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Vectorizer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Tokenizer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latin typeface="Times New Roman" pitchFamily="18" charset="0"/>
                <a:cs typeface="Times New Roman" pitchFamily="18" charset="0"/>
              </a:rPr>
              <a:t>Padding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latin typeface="Times New Roman" pitchFamily="18" charset="0"/>
                <a:cs typeface="Times New Roman" pitchFamily="18" charset="0"/>
              </a:rPr>
              <a:t>Compiling – Adam </a:t>
            </a: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Optimizer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Class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Weight 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i="1" dirty="0">
                <a:latin typeface="Times New Roman" pitchFamily="18" charset="0"/>
                <a:cs typeface="Times New Roman" pitchFamily="18" charset="0"/>
              </a:rPr>
              <a:t> 0: 3.73 </a:t>
            </a:r>
            <a:endParaRPr sz="1200" i="1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i="1" dirty="0">
                <a:latin typeface="Times New Roman" pitchFamily="18" charset="0"/>
                <a:cs typeface="Times New Roman" pitchFamily="18" charset="0"/>
              </a:rPr>
              <a:t> 1: 2.48</a:t>
            </a:r>
            <a:endParaRPr sz="1200" i="1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i="1" dirty="0">
                <a:latin typeface="Times New Roman" pitchFamily="18" charset="0"/>
                <a:cs typeface="Times New Roman" pitchFamily="18" charset="0"/>
              </a:rPr>
              <a:t> 2: </a:t>
            </a:r>
            <a:r>
              <a:rPr lang="en" sz="1200" i="1" dirty="0" smtClean="0">
                <a:latin typeface="Times New Roman" pitchFamily="18" charset="0"/>
                <a:cs typeface="Times New Roman" pitchFamily="18" charset="0"/>
              </a:rPr>
              <a:t>0.43</a:t>
            </a:r>
            <a:endParaRPr lang="en" sz="1200" i="1" dirty="0">
              <a:latin typeface="Times New Roman" pitchFamily="18" charset="0"/>
              <a:cs typeface="Times New Roman" pitchFamily="18" charset="0"/>
            </a:endParaRPr>
          </a:p>
          <a:p>
            <a:pPr lvl="0" algn="l">
              <a:lnSpc>
                <a:spcPct val="150000"/>
              </a:lnSpc>
              <a:buSzPts val="1400"/>
              <a:buFont typeface="Roboto"/>
              <a:buChar char="●"/>
            </a:pPr>
            <a:r>
              <a:rPr lang="el-GR" sz="1400" dirty="0">
                <a:latin typeface="Times New Roman" pitchFamily="18" charset="0"/>
                <a:cs typeface="Times New Roman" pitchFamily="18" charset="0"/>
              </a:rPr>
              <a:t>Εποχές: 15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lvl="0" algn="l">
              <a:lnSpc>
                <a:spcPct val="150000"/>
              </a:lnSpc>
              <a:buSzPts val="1400"/>
              <a:buFont typeface="Roboto"/>
              <a:buChar char="●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Dropout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Rate : 0.3</a:t>
            </a:r>
            <a:endParaRPr lang="en" sz="14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  <a:buSzPts val="1400"/>
              <a:buFont typeface="Noto Sans Symbols"/>
              <a:buChar char="⮚"/>
            </a:pPr>
            <a:endParaRPr dirty="0"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</p:txBody>
      </p:sp>
      <p:pic>
        <p:nvPicPr>
          <p:cNvPr id="259" name="Google Shape;259;p10"/>
          <p:cNvPicPr preferRelativeResize="0"/>
          <p:nvPr/>
        </p:nvPicPr>
        <p:blipFill rotWithShape="1">
          <a:blip r:embed="rId3">
            <a:alphaModFix/>
          </a:blip>
          <a:srcRect r="3362" b="5390"/>
          <a:stretch/>
        </p:blipFill>
        <p:spPr>
          <a:xfrm>
            <a:off x="4754449" y="137450"/>
            <a:ext cx="4318424" cy="290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  <p:pic>
        <p:nvPicPr>
          <p:cNvPr id="260" name="Google Shape;260;p10"/>
          <p:cNvPicPr preferRelativeResize="0"/>
          <p:nvPr/>
        </p:nvPicPr>
        <p:blipFill rotWithShape="1">
          <a:blip r:embed="rId4">
            <a:alphaModFix/>
          </a:blip>
          <a:srcRect r="5489" b="12723"/>
          <a:stretch/>
        </p:blipFill>
        <p:spPr>
          <a:xfrm>
            <a:off x="5493275" y="3445225"/>
            <a:ext cx="3122389" cy="127802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493274" y="4682793"/>
            <a:ext cx="3122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Confusion Matrix</a:t>
            </a:r>
            <a:endParaRPr lang="el-GR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4450" y="3039822"/>
            <a:ext cx="431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 smtClean="0">
                <a:latin typeface="Times New Roman" pitchFamily="18" charset="0"/>
                <a:cs typeface="Times New Roman" pitchFamily="18" charset="0"/>
              </a:rPr>
              <a:t>Δομή μοντέλου</a:t>
            </a:r>
            <a:endParaRPr lang="el-GR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3cbce4977_0_12"/>
          <p:cNvSpPr txBox="1">
            <a:spLocks noGrp="1"/>
          </p:cNvSpPr>
          <p:nvPr>
            <p:ph type="ctrTitle"/>
          </p:nvPr>
        </p:nvSpPr>
        <p:spPr>
          <a:xfrm>
            <a:off x="1072529" y="0"/>
            <a:ext cx="5802658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l-GR" sz="32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Αξιολόγηση Μοντέλου</a:t>
            </a:r>
            <a:endParaRPr dirty="0"/>
          </a:p>
        </p:txBody>
      </p:sp>
      <p:sp>
        <p:nvSpPr>
          <p:cNvPr id="266" name="Google Shape;266;ga3cbce4977_0_12"/>
          <p:cNvSpPr/>
          <p:nvPr/>
        </p:nvSpPr>
        <p:spPr>
          <a:xfrm>
            <a:off x="7105700" y="156650"/>
            <a:ext cx="1785000" cy="14184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Metrics on Test Dataset </a:t>
            </a:r>
            <a:endParaRPr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Accuracy: </a:t>
            </a:r>
            <a:r>
              <a:rPr lang="en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73%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AUC: 0.70</a:t>
            </a:r>
            <a:endParaRPr dirty="0"/>
          </a:p>
        </p:txBody>
      </p:sp>
      <p:sp>
        <p:nvSpPr>
          <p:cNvPr id="267" name="Google Shape;267;ga3cbce4977_0_12"/>
          <p:cNvSpPr txBox="1">
            <a:spLocks noGrp="1"/>
          </p:cNvSpPr>
          <p:nvPr>
            <p:ph type="body" idx="1"/>
          </p:nvPr>
        </p:nvSpPr>
        <p:spPr>
          <a:xfrm>
            <a:off x="0" y="2619278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Loss στο validation και train dataset</a:t>
            </a:r>
            <a:endParaRPr dirty="0"/>
          </a:p>
        </p:txBody>
      </p:sp>
      <p:pic>
        <p:nvPicPr>
          <p:cNvPr id="268" name="Google Shape;268;ga3cbce4977_0_12"/>
          <p:cNvPicPr preferRelativeResize="0"/>
          <p:nvPr/>
        </p:nvPicPr>
        <p:blipFill rotWithShape="1">
          <a:blip r:embed="rId3">
            <a:alphaModFix/>
          </a:blip>
          <a:srcRect r="14915"/>
          <a:stretch/>
        </p:blipFill>
        <p:spPr>
          <a:xfrm>
            <a:off x="234750" y="787200"/>
            <a:ext cx="2839300" cy="18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a3cbce4977_0_12"/>
          <p:cNvPicPr preferRelativeResize="0"/>
          <p:nvPr/>
        </p:nvPicPr>
        <p:blipFill rotWithShape="1">
          <a:blip r:embed="rId4">
            <a:alphaModFix/>
          </a:blip>
          <a:srcRect r="8908"/>
          <a:stretch/>
        </p:blipFill>
        <p:spPr>
          <a:xfrm>
            <a:off x="241625" y="3038925"/>
            <a:ext cx="2730325" cy="17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a3cbce4977_0_12"/>
          <p:cNvSpPr txBox="1"/>
          <p:nvPr/>
        </p:nvSpPr>
        <p:spPr>
          <a:xfrm>
            <a:off x="82350" y="4553325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 Accuracy στο validation και train dataset</a:t>
            </a:r>
            <a:endParaRPr dirty="0">
              <a:solidFill>
                <a:schemeClr val="accent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ga3cbce4977_0_12"/>
          <p:cNvSpPr txBox="1"/>
          <p:nvPr/>
        </p:nvSpPr>
        <p:spPr>
          <a:xfrm>
            <a:off x="3320716" y="3320022"/>
            <a:ext cx="3451344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RNN Classification Report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" name="Πίνακας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55790"/>
              </p:ext>
            </p:extLst>
          </p:nvPr>
        </p:nvGraphicFramePr>
        <p:xfrm>
          <a:off x="3327591" y="2036696"/>
          <a:ext cx="3437555" cy="148336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893735"/>
                <a:gridCol w="880024"/>
                <a:gridCol w="880024"/>
                <a:gridCol w="7837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Precision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Recall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Support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Claim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0.33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0.23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149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Evidence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0.32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0.31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223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No Label</a:t>
                      </a:r>
                      <a:endParaRPr lang="el-GR" i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0.83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0.86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1228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3cbce4977_0_6"/>
          <p:cNvSpPr txBox="1">
            <a:spLocks noGrp="1"/>
          </p:cNvSpPr>
          <p:nvPr>
            <p:ph type="title"/>
          </p:nvPr>
        </p:nvSpPr>
        <p:spPr>
          <a:xfrm>
            <a:off x="-1" y="497"/>
            <a:ext cx="4565125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28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Convolutional Neural Network (CNN)</a:t>
            </a:r>
            <a:endParaRPr sz="28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ga3cbce4977_0_6"/>
          <p:cNvSpPr txBox="1">
            <a:spLocks noGrp="1"/>
          </p:cNvSpPr>
          <p:nvPr>
            <p:ph type="subTitle" idx="1"/>
          </p:nvPr>
        </p:nvSpPr>
        <p:spPr>
          <a:xfrm>
            <a:off x="68752" y="1450366"/>
            <a:ext cx="4420746" cy="358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Label: Column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Vectorizer – </a:t>
            </a: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One Hot Encoder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lvl="0" algn="l">
              <a:lnSpc>
                <a:spcPct val="150000"/>
              </a:lnSpc>
              <a:buSzPts val="1400"/>
              <a:buFont typeface="Roboto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Sentence: Column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Vectorizer – Tokenizer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latin typeface="Times New Roman" pitchFamily="18" charset="0"/>
                <a:cs typeface="Times New Roman" pitchFamily="18" charset="0"/>
              </a:rPr>
              <a:t>Pooling layer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latin typeface="Times New Roman" pitchFamily="18" charset="0"/>
                <a:cs typeface="Times New Roman" pitchFamily="18" charset="0"/>
              </a:rPr>
              <a:t>Compiling – Adam Optimizer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latin typeface="Times New Roman" pitchFamily="18" charset="0"/>
                <a:cs typeface="Times New Roman" pitchFamily="18" charset="0"/>
              </a:rPr>
              <a:t>Class Weight 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i="1" dirty="0">
                <a:latin typeface="Times New Roman" pitchFamily="18" charset="0"/>
                <a:cs typeface="Times New Roman" pitchFamily="18" charset="0"/>
              </a:rPr>
              <a:t> 0: 3.72610203 </a:t>
            </a:r>
            <a:endParaRPr sz="1200" i="1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i="1" dirty="0">
                <a:latin typeface="Times New Roman" pitchFamily="18" charset="0"/>
                <a:cs typeface="Times New Roman" pitchFamily="18" charset="0"/>
              </a:rPr>
              <a:t> 1: 2.48283828</a:t>
            </a:r>
            <a:endParaRPr sz="1200" i="1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i="1" dirty="0">
                <a:latin typeface="Times New Roman" pitchFamily="18" charset="0"/>
                <a:cs typeface="Times New Roman" pitchFamily="18" charset="0"/>
              </a:rPr>
              <a:t> 2: 0.42939498</a:t>
            </a:r>
            <a:endParaRPr sz="1200" i="1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Εποχές: 20</a:t>
            </a:r>
            <a:endParaRPr lang="en"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Dropout Rate: 0.3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</p:txBody>
      </p:sp>
      <p:pic>
        <p:nvPicPr>
          <p:cNvPr id="279" name="Google Shape;279;ga3cbce4977_0_6"/>
          <p:cNvPicPr preferRelativeResize="0"/>
          <p:nvPr/>
        </p:nvPicPr>
        <p:blipFill rotWithShape="1">
          <a:blip r:embed="rId3">
            <a:alphaModFix/>
          </a:blip>
          <a:srcRect b="7665"/>
          <a:stretch/>
        </p:blipFill>
        <p:spPr>
          <a:xfrm>
            <a:off x="4640752" y="110501"/>
            <a:ext cx="4432122" cy="26464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  <p:pic>
        <p:nvPicPr>
          <p:cNvPr id="280" name="Google Shape;280;ga3cbce4977_0_6"/>
          <p:cNvPicPr preferRelativeResize="0"/>
          <p:nvPr/>
        </p:nvPicPr>
        <p:blipFill rotWithShape="1">
          <a:blip r:embed="rId4">
            <a:alphaModFix/>
          </a:blip>
          <a:srcRect l="7720" r="7064"/>
          <a:stretch/>
        </p:blipFill>
        <p:spPr>
          <a:xfrm>
            <a:off x="5271364" y="3187643"/>
            <a:ext cx="3344300" cy="1364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640752" y="2756951"/>
            <a:ext cx="443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 smtClean="0">
                <a:latin typeface="Times New Roman" pitchFamily="18" charset="0"/>
                <a:cs typeface="Times New Roman" pitchFamily="18" charset="0"/>
              </a:rPr>
              <a:t>Δομή Μοντέλου</a:t>
            </a:r>
            <a:endParaRPr lang="el-GR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1364" y="4552168"/>
            <a:ext cx="334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Confusion Matrix</a:t>
            </a:r>
            <a:endParaRPr lang="el-GR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3cbce4977_0_24"/>
          <p:cNvSpPr txBox="1">
            <a:spLocks noGrp="1"/>
          </p:cNvSpPr>
          <p:nvPr>
            <p:ph type="ctrTitle"/>
          </p:nvPr>
        </p:nvSpPr>
        <p:spPr>
          <a:xfrm>
            <a:off x="1865425" y="-45025"/>
            <a:ext cx="45810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l-GR" sz="3200" dirty="0" smtClean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Αξιολόγηση Μοντέλου</a:t>
            </a:r>
            <a:endParaRPr dirty="0"/>
          </a:p>
        </p:txBody>
      </p:sp>
      <p:sp>
        <p:nvSpPr>
          <p:cNvPr id="286" name="Google Shape;286;ga3cbce4977_0_24"/>
          <p:cNvSpPr/>
          <p:nvPr/>
        </p:nvSpPr>
        <p:spPr>
          <a:xfrm>
            <a:off x="7105700" y="156650"/>
            <a:ext cx="1785000" cy="14184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Metrics on Test Dataset </a:t>
            </a:r>
            <a:endParaRPr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Accuracy: 80%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AUC: 0.82</a:t>
            </a:r>
            <a:endParaRPr dirty="0"/>
          </a:p>
        </p:txBody>
      </p:sp>
      <p:pic>
        <p:nvPicPr>
          <p:cNvPr id="287" name="Google Shape;287;ga3cbce4977_0_24"/>
          <p:cNvPicPr preferRelativeResize="0"/>
          <p:nvPr/>
        </p:nvPicPr>
        <p:blipFill rotWithShape="1">
          <a:blip r:embed="rId3">
            <a:alphaModFix/>
          </a:blip>
          <a:srcRect r="5864"/>
          <a:stretch/>
        </p:blipFill>
        <p:spPr>
          <a:xfrm>
            <a:off x="256362" y="803600"/>
            <a:ext cx="2685238" cy="18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a3cbce4977_0_24"/>
          <p:cNvPicPr preferRelativeResize="0"/>
          <p:nvPr/>
        </p:nvPicPr>
        <p:blipFill rotWithShape="1">
          <a:blip r:embed="rId4">
            <a:alphaModFix/>
          </a:blip>
          <a:srcRect r="10402"/>
          <a:stretch/>
        </p:blipFill>
        <p:spPr>
          <a:xfrm>
            <a:off x="231750" y="3021675"/>
            <a:ext cx="28761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a3cbce4977_0_24"/>
          <p:cNvSpPr txBox="1">
            <a:spLocks noGrp="1"/>
          </p:cNvSpPr>
          <p:nvPr>
            <p:ph type="body" idx="1"/>
          </p:nvPr>
        </p:nvSpPr>
        <p:spPr>
          <a:xfrm>
            <a:off x="-36925" y="2623450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Loss στο validation και train dataset</a:t>
            </a:r>
            <a:endParaRPr dirty="0"/>
          </a:p>
        </p:txBody>
      </p:sp>
      <p:sp>
        <p:nvSpPr>
          <p:cNvPr id="290" name="Google Shape;290;ga3cbce4977_0_24"/>
          <p:cNvSpPr txBox="1"/>
          <p:nvPr/>
        </p:nvSpPr>
        <p:spPr>
          <a:xfrm>
            <a:off x="-70050" y="4663900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</a:t>
            </a:r>
            <a:r>
              <a:rPr lang="en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Accuracy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στο validation και train dataset</a:t>
            </a:r>
            <a:endParaRPr dirty="0">
              <a:solidFill>
                <a:schemeClr val="accent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ga3cbce4977_0_24"/>
          <p:cNvSpPr txBox="1"/>
          <p:nvPr/>
        </p:nvSpPr>
        <p:spPr>
          <a:xfrm>
            <a:off x="3238213" y="3365893"/>
            <a:ext cx="3485721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CNN Classification Report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Πίνακας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372143"/>
              </p:ext>
            </p:extLst>
          </p:nvPr>
        </p:nvGraphicFramePr>
        <p:xfrm>
          <a:off x="3252003" y="2072303"/>
          <a:ext cx="3437555" cy="148336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893735"/>
                <a:gridCol w="914400"/>
                <a:gridCol w="845648"/>
                <a:gridCol w="783772"/>
              </a:tblGrid>
              <a:tr h="370840">
                <a:tc>
                  <a:txBody>
                    <a:bodyPr/>
                    <a:lstStyle/>
                    <a:p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Precision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Recall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Support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Claim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0.68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0.37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149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Evidence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0.47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0.29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223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No Label</a:t>
                      </a:r>
                      <a:endParaRPr lang="el-GR" i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0.84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0.94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1228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3cbce4977_0_66"/>
          <p:cNvSpPr txBox="1">
            <a:spLocks noGrp="1"/>
          </p:cNvSpPr>
          <p:nvPr>
            <p:ph type="ctrTitle"/>
          </p:nvPr>
        </p:nvSpPr>
        <p:spPr>
          <a:xfrm>
            <a:off x="0" y="58100"/>
            <a:ext cx="6827062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Συμπέρασμα</a:t>
            </a:r>
            <a:endParaRPr sz="32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ga3cbce4977_0_66"/>
          <p:cNvSpPr/>
          <p:nvPr/>
        </p:nvSpPr>
        <p:spPr>
          <a:xfrm>
            <a:off x="7225823" y="1980055"/>
            <a:ext cx="1528974" cy="10622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Καλύτερο Μοντέλο CNN </a:t>
            </a:r>
            <a:endParaRPr b="1" i="1" dirty="0"/>
          </a:p>
        </p:txBody>
      </p:sp>
      <p:graphicFrame>
        <p:nvGraphicFramePr>
          <p:cNvPr id="3" name="Πίνακας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92546"/>
              </p:ext>
            </p:extLst>
          </p:nvPr>
        </p:nvGraphicFramePr>
        <p:xfrm>
          <a:off x="1100030" y="1347543"/>
          <a:ext cx="4691169" cy="1223766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356207"/>
                <a:gridCol w="1771239"/>
                <a:gridCol w="1563723"/>
              </a:tblGrid>
              <a:tr h="309366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Μοντέλο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Positive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Negative 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MLP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1240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420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RNN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1218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442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45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CNN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1334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326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7" name="Πίνακας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0933"/>
              </p:ext>
            </p:extLst>
          </p:nvPr>
        </p:nvGraphicFramePr>
        <p:xfrm>
          <a:off x="357509" y="3224395"/>
          <a:ext cx="6187671" cy="1561812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341631"/>
                <a:gridCol w="1752204"/>
                <a:gridCol w="1546918"/>
                <a:gridCol w="1546918"/>
              </a:tblGrid>
              <a:tr h="390453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Μοντέλο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Claim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Evidence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Label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04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MLP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1127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04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RNN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1114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04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CNN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1214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3cbce4977_1_10"/>
          <p:cNvSpPr txBox="1">
            <a:spLocks noGrp="1"/>
          </p:cNvSpPr>
          <p:nvPr>
            <p:ph type="title"/>
          </p:nvPr>
        </p:nvSpPr>
        <p:spPr>
          <a:xfrm>
            <a:off x="694392" y="1285659"/>
            <a:ext cx="1643064" cy="70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Ηλιάκη </a:t>
            </a:r>
            <a:r>
              <a:rPr lang="en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Γεωργία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ga3cbce4977_1_10"/>
          <p:cNvSpPr txBox="1">
            <a:spLocks noGrp="1"/>
          </p:cNvSpPr>
          <p:nvPr>
            <p:ph type="ctrTitle" idx="15"/>
          </p:nvPr>
        </p:nvSpPr>
        <p:spPr>
          <a:xfrm>
            <a:off x="3738718" y="109824"/>
            <a:ext cx="1465797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Ομάδα</a:t>
            </a:r>
            <a:endParaRPr sz="32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a3cbce4977_1_10"/>
          <p:cNvSpPr txBox="1">
            <a:spLocks noGrp="1"/>
          </p:cNvSpPr>
          <p:nvPr>
            <p:ph type="title"/>
          </p:nvPr>
        </p:nvSpPr>
        <p:spPr>
          <a:xfrm>
            <a:off x="3694747" y="1373349"/>
            <a:ext cx="15408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Κιντάκα Μιχαέλλα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ga3cbce4977_1_10"/>
          <p:cNvSpPr txBox="1">
            <a:spLocks noGrp="1"/>
          </p:cNvSpPr>
          <p:nvPr>
            <p:ph type="title"/>
          </p:nvPr>
        </p:nvSpPr>
        <p:spPr>
          <a:xfrm>
            <a:off x="6367531" y="1419980"/>
            <a:ext cx="2010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Στεφανοπούλου Δανάη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ga3cbce4977_1_10"/>
          <p:cNvSpPr txBox="1">
            <a:spLocks noGrp="1"/>
          </p:cNvSpPr>
          <p:nvPr>
            <p:ph type="subTitle" idx="1"/>
          </p:nvPr>
        </p:nvSpPr>
        <p:spPr>
          <a:xfrm>
            <a:off x="354902" y="2597212"/>
            <a:ext cx="2544900" cy="182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Μηχανικών </a:t>
            </a: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Παραγωγής και Διοίκησης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Ανάπτυξη Κώδικα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Έλεγχος report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Έλεγχος Παρουσίασης 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</p:txBody>
      </p:sp>
      <p:sp>
        <p:nvSpPr>
          <p:cNvPr id="309" name="Google Shape;309;ga3cbce4977_1_10"/>
          <p:cNvSpPr txBox="1">
            <a:spLocks noGrp="1"/>
          </p:cNvSpPr>
          <p:nvPr>
            <p:ph type="subTitle" idx="1"/>
          </p:nvPr>
        </p:nvSpPr>
        <p:spPr>
          <a:xfrm>
            <a:off x="3299550" y="2615197"/>
            <a:ext cx="2544900" cy="16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Οργάνωση και Διοίκηση Επιχειρήσεων 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Έλεγχος Κώδικα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Συγγραφή report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Δημιουργία </a:t>
            </a:r>
            <a:r>
              <a:rPr lang="en" sz="1400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Παρουσίασης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</p:txBody>
      </p:sp>
      <p:sp>
        <p:nvSpPr>
          <p:cNvPr id="310" name="Google Shape;310;ga3cbce4977_1_10"/>
          <p:cNvSpPr txBox="1">
            <a:spLocks noGrp="1"/>
          </p:cNvSpPr>
          <p:nvPr>
            <p:ph type="subTitle" idx="1"/>
          </p:nvPr>
        </p:nvSpPr>
        <p:spPr>
          <a:xfrm>
            <a:off x="6133703" y="2609936"/>
            <a:ext cx="25449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Οικονομικ</a:t>
            </a:r>
            <a:r>
              <a:rPr lang="el-GR" sz="1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ης Επιστήμης</a:t>
            </a:r>
            <a:r>
              <a:rPr lang="en" sz="1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Έλεγχος Κώδικα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Συγγραφή report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Δημιουργία Παρουσίασης 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7092" y="745154"/>
            <a:ext cx="4881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2522" y="3630099"/>
            <a:ext cx="3939483" cy="9556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  <p:sp>
        <p:nvSpPr>
          <p:cNvPr id="315" name="Google Shape;315;p18"/>
          <p:cNvSpPr txBox="1">
            <a:spLocks noGrp="1"/>
          </p:cNvSpPr>
          <p:nvPr>
            <p:ph type="ctrTitle"/>
          </p:nvPr>
        </p:nvSpPr>
        <p:spPr>
          <a:xfrm>
            <a:off x="776895" y="1136721"/>
            <a:ext cx="4015110" cy="259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 smtClean="0"/>
              <a:t>THANK</a:t>
            </a:r>
            <a:br>
              <a:rPr lang="en" dirty="0" smtClean="0"/>
            </a:br>
            <a:r>
              <a:rPr lang="en" dirty="0" smtClean="0"/>
              <a:t>YOU FOR YOUR ATTENTION!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053263" y="3568223"/>
            <a:ext cx="4090737" cy="1575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14" b="97000" l="9111" r="90556">
                        <a14:foregroundMark x1="35444" y1="22571" x2="70111" y2="17714"/>
                        <a14:foregroundMark x1="26889" y1="19429" x2="55444" y2="6571"/>
                        <a14:foregroundMark x1="66556" y1="15429" x2="78778" y2="50571"/>
                        <a14:foregroundMark x1="79000" y1="61000" x2="51667" y2="84571"/>
                        <a14:foregroundMark x1="58444" y1="89571" x2="59778" y2="84857"/>
                        <a14:foregroundMark x1="74556" y1="59143" x2="68778" y2="82286"/>
                        <a14:foregroundMark x1="60000" y1="83000" x2="81111" y2="53714"/>
                        <a14:foregroundMark x1="22889" y1="35000" x2="23000" y2="71857"/>
                        <a14:foregroundMark x1="41111" y1="89857" x2="27111" y2="67571"/>
                        <a14:foregroundMark x1="75333" y1="62429" x2="73333" y2="7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69" y="1066847"/>
            <a:ext cx="3768524" cy="293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179" y="660519"/>
            <a:ext cx="746571" cy="28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/>
          <p:nvPr/>
        </p:nvSpPr>
        <p:spPr>
          <a:xfrm>
            <a:off x="2553885" y="1187256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5480955" y="1187256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5480955" y="2335764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2565978" y="2335764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 txBox="1">
            <a:spLocks noGrp="1"/>
          </p:cNvSpPr>
          <p:nvPr>
            <p:ph type="title"/>
          </p:nvPr>
        </p:nvSpPr>
        <p:spPr>
          <a:xfrm>
            <a:off x="2462731" y="1148229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177" name="Google Shape;177;p2"/>
          <p:cNvSpPr txBox="1">
            <a:spLocks noGrp="1"/>
          </p:cNvSpPr>
          <p:nvPr>
            <p:ph type="subTitle" idx="1"/>
          </p:nvPr>
        </p:nvSpPr>
        <p:spPr>
          <a:xfrm>
            <a:off x="3129383" y="1099786"/>
            <a:ext cx="13466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Διατύπωση </a:t>
            </a:r>
            <a:r>
              <a:rPr lang="en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προβλήματος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"/>
          <p:cNvSpPr txBox="1">
            <a:spLocks noGrp="1"/>
          </p:cNvSpPr>
          <p:nvPr>
            <p:ph type="title" idx="3"/>
          </p:nvPr>
        </p:nvSpPr>
        <p:spPr>
          <a:xfrm>
            <a:off x="5390735" y="2308632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9" name="Google Shape;179;p2"/>
          <p:cNvSpPr txBox="1">
            <a:spLocks noGrp="1"/>
          </p:cNvSpPr>
          <p:nvPr>
            <p:ph type="subTitle" idx="4"/>
          </p:nvPr>
        </p:nvSpPr>
        <p:spPr>
          <a:xfrm>
            <a:off x="6083879" y="2230164"/>
            <a:ext cx="125913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Επεξεργασία Δεδομένων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"/>
          <p:cNvSpPr txBox="1">
            <a:spLocks noGrp="1"/>
          </p:cNvSpPr>
          <p:nvPr>
            <p:ph type="title" idx="6"/>
          </p:nvPr>
        </p:nvSpPr>
        <p:spPr>
          <a:xfrm>
            <a:off x="5401639" y="1152881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1" name="Google Shape;181;p2"/>
          <p:cNvSpPr txBox="1">
            <a:spLocks noGrp="1"/>
          </p:cNvSpPr>
          <p:nvPr>
            <p:ph type="subTitle" idx="7"/>
          </p:nvPr>
        </p:nvSpPr>
        <p:spPr>
          <a:xfrm>
            <a:off x="6105499" y="1131757"/>
            <a:ext cx="105188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-GR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Συλλογή </a:t>
            </a:r>
            <a:r>
              <a:rPr lang="en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Δεδομέν</a:t>
            </a:r>
            <a:r>
              <a:rPr lang="el-GR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ων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"/>
          <p:cNvSpPr txBox="1">
            <a:spLocks noGrp="1"/>
          </p:cNvSpPr>
          <p:nvPr>
            <p:ph type="title" idx="9"/>
          </p:nvPr>
        </p:nvSpPr>
        <p:spPr>
          <a:xfrm>
            <a:off x="2494608" y="2296722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3" name="Google Shape;183;p2"/>
          <p:cNvSpPr txBox="1">
            <a:spLocks noGrp="1"/>
          </p:cNvSpPr>
          <p:nvPr>
            <p:ph type="subTitle" idx="13"/>
          </p:nvPr>
        </p:nvSpPr>
        <p:spPr>
          <a:xfrm>
            <a:off x="3094149" y="2295066"/>
            <a:ext cx="15323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l-GR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Ανάλυση Δεδομένων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"/>
          <p:cNvSpPr txBox="1">
            <a:spLocks noGrp="1"/>
          </p:cNvSpPr>
          <p:nvPr>
            <p:ph type="ctrTitle" idx="15"/>
          </p:nvPr>
        </p:nvSpPr>
        <p:spPr>
          <a:xfrm>
            <a:off x="264861" y="231704"/>
            <a:ext cx="8683647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 dirty="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Περιεχόμενα</a:t>
            </a:r>
            <a:endParaRPr sz="2800" dirty="0">
              <a:solidFill>
                <a:srgbClr val="49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2585755" y="3390834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 txBox="1">
            <a:spLocks noGrp="1"/>
          </p:cNvSpPr>
          <p:nvPr>
            <p:ph type="title" idx="3"/>
          </p:nvPr>
        </p:nvSpPr>
        <p:spPr>
          <a:xfrm>
            <a:off x="2508358" y="3344929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7" name="Google Shape;187;p2"/>
          <p:cNvSpPr txBox="1">
            <a:spLocks noGrp="1"/>
          </p:cNvSpPr>
          <p:nvPr>
            <p:ph type="subTitle" idx="4"/>
          </p:nvPr>
        </p:nvSpPr>
        <p:spPr>
          <a:xfrm>
            <a:off x="3337304" y="3352948"/>
            <a:ext cx="113875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l-GR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Μοντέλο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l-GR" sz="1400" dirty="0" smtClea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Αξιολόγηση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7720836" y="703904"/>
            <a:ext cx="8387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  <p:sp>
        <p:nvSpPr>
          <p:cNvPr id="20" name="Google Shape;185;p2"/>
          <p:cNvSpPr/>
          <p:nvPr/>
        </p:nvSpPr>
        <p:spPr>
          <a:xfrm>
            <a:off x="5480955" y="3390833"/>
            <a:ext cx="472200" cy="472201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1A1919"/>
              </a:buClr>
              <a:buSzPts val="7000"/>
            </a:pPr>
            <a:r>
              <a:rPr lang="el-GR" sz="1800" dirty="0">
                <a:solidFill>
                  <a:srgbClr val="1A1919"/>
                </a:solidFill>
                <a:latin typeface="Oswald"/>
                <a:ea typeface="Oswald"/>
                <a:cs typeface="Oswald"/>
              </a:rPr>
              <a:t>06</a:t>
            </a:r>
            <a:endParaRPr sz="1800" dirty="0">
              <a:solidFill>
                <a:srgbClr val="1A1919"/>
              </a:solidFill>
              <a:latin typeface="Oswald"/>
              <a:ea typeface="Oswald"/>
              <a:cs typeface="Oswald"/>
            </a:endParaRPr>
          </a:p>
        </p:txBody>
      </p:sp>
      <p:sp>
        <p:nvSpPr>
          <p:cNvPr id="21" name="Google Shape;187;p2"/>
          <p:cNvSpPr txBox="1">
            <a:spLocks noGrp="1"/>
          </p:cNvSpPr>
          <p:nvPr>
            <p:ph type="subTitle" idx="4"/>
          </p:nvPr>
        </p:nvSpPr>
        <p:spPr>
          <a:xfrm>
            <a:off x="6097107" y="3388915"/>
            <a:ext cx="113875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l-GR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Συμπέρασμα</a:t>
            </a:r>
            <a:endParaRPr dirty="0"/>
          </a:p>
        </p:txBody>
      </p:sp>
      <p:sp>
        <p:nvSpPr>
          <p:cNvPr id="36" name="Google Shape;185;p2"/>
          <p:cNvSpPr/>
          <p:nvPr/>
        </p:nvSpPr>
        <p:spPr>
          <a:xfrm>
            <a:off x="2585755" y="4245978"/>
            <a:ext cx="472200" cy="472201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1A1919"/>
              </a:buClr>
              <a:buSzPts val="7000"/>
            </a:pPr>
            <a:r>
              <a:rPr lang="el-GR" sz="1800" dirty="0" smtClean="0">
                <a:solidFill>
                  <a:srgbClr val="1A1919"/>
                </a:solidFill>
                <a:latin typeface="Oswald"/>
                <a:ea typeface="Oswald"/>
                <a:cs typeface="Oswald"/>
              </a:rPr>
              <a:t>07</a:t>
            </a:r>
            <a:endParaRPr sz="1800" dirty="0">
              <a:solidFill>
                <a:srgbClr val="1A1919"/>
              </a:solidFill>
              <a:latin typeface="Oswald"/>
              <a:ea typeface="Oswald"/>
              <a:cs typeface="Oswald"/>
            </a:endParaRPr>
          </a:p>
        </p:txBody>
      </p:sp>
      <p:sp>
        <p:nvSpPr>
          <p:cNvPr id="65" name="Google Shape;187;p2"/>
          <p:cNvSpPr txBox="1">
            <a:spLocks noGrp="1"/>
          </p:cNvSpPr>
          <p:nvPr>
            <p:ph type="subTitle" idx="4"/>
          </p:nvPr>
        </p:nvSpPr>
        <p:spPr>
          <a:xfrm>
            <a:off x="3387579" y="4245978"/>
            <a:ext cx="113875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l-GR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Ομάδα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>
            <a:spLocks noGrp="1"/>
          </p:cNvSpPr>
          <p:nvPr>
            <p:ph type="subTitle" idx="1"/>
          </p:nvPr>
        </p:nvSpPr>
        <p:spPr>
          <a:xfrm>
            <a:off x="1568473" y="1120365"/>
            <a:ext cx="5582100" cy="22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i="1" dirty="0">
                <a:solidFill>
                  <a:srgbClr val="3F3F3F"/>
                </a:solidFill>
              </a:rPr>
              <a:t>Το πρόγραμμα βιώσιμης ανάπτυξης των Ηνωμένων Εθνών στοχεύει στην αντιμετώπιση των προκλήσεων της παγκόσμιας κοινωνίας. Σκοπός των 17 SDGs είναι να προετοιμάσουν το δρόμο για έναν καλύτερο κόσμο.</a:t>
            </a:r>
            <a:endParaRPr i="1" dirty="0">
              <a:solidFill>
                <a:srgbClr val="3F3F3F"/>
              </a:solidFill>
            </a:endParaRPr>
          </a:p>
        </p:txBody>
      </p:sp>
      <p:sp>
        <p:nvSpPr>
          <p:cNvPr id="193" name="Google Shape;193;p3"/>
          <p:cNvSpPr txBox="1">
            <a:spLocks noGrp="1"/>
          </p:cNvSpPr>
          <p:nvPr>
            <p:ph type="title"/>
          </p:nvPr>
        </p:nvSpPr>
        <p:spPr>
          <a:xfrm>
            <a:off x="5739582" y="3978394"/>
            <a:ext cx="23511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—Karin Bornett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 txBox="1">
            <a:spLocks noGrp="1"/>
          </p:cNvSpPr>
          <p:nvPr>
            <p:ph type="ctrTitle"/>
          </p:nvPr>
        </p:nvSpPr>
        <p:spPr>
          <a:xfrm>
            <a:off x="742521" y="-68750"/>
            <a:ext cx="5548276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Διατύπωση Προβλήματος</a:t>
            </a:r>
            <a:endParaRPr sz="28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4"/>
          <p:cNvSpPr txBox="1">
            <a:spLocks noGrp="1"/>
          </p:cNvSpPr>
          <p:nvPr>
            <p:ph type="subTitle" idx="1"/>
          </p:nvPr>
        </p:nvSpPr>
        <p:spPr>
          <a:xfrm>
            <a:off x="179500" y="1275600"/>
            <a:ext cx="6120600" cy="3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i="1" dirty="0"/>
              <a:t>“ Εξελίσσεται </a:t>
            </a:r>
            <a:r>
              <a:rPr lang="en" b="1" i="1" dirty="0">
                <a:solidFill>
                  <a:schemeClr val="accent3"/>
                </a:solidFill>
              </a:rPr>
              <a:t>η κοινωνία</a:t>
            </a:r>
            <a:r>
              <a:rPr lang="en" b="1" i="1" dirty="0"/>
              <a:t> προς την επίτευξη των SDGs?” </a:t>
            </a:r>
            <a:endParaRPr b="1" i="1" dirty="0"/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dirty="0">
                <a:solidFill>
                  <a:srgbClr val="7F7F7F"/>
                </a:solidFill>
              </a:rPr>
              <a:t>Διερεύνηση πλήθους επιστημονικών άρθρων 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dirty="0">
                <a:solidFill>
                  <a:srgbClr val="7F7F7F"/>
                </a:solidFill>
              </a:rPr>
              <a:t>Αυτοματοποίηση εντοπισμού επιχειρημάτων  υπέρ αυτής της κατεύθυνσης</a:t>
            </a:r>
            <a:endParaRPr sz="1200" dirty="0">
              <a:solidFill>
                <a:srgbClr val="7F7F7F"/>
              </a:solidFill>
            </a:endParaRPr>
          </a:p>
          <a:p>
            <a:pPr marL="285750" lvl="0" indent="-2730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ourier New" pitchFamily="49" charset="0"/>
              <a:buChar char="o"/>
            </a:pPr>
            <a:r>
              <a:rPr lang="en" sz="1200" dirty="0">
                <a:solidFill>
                  <a:srgbClr val="7F7F7F"/>
                </a:solidFill>
              </a:rPr>
              <a:t>Αξιολόγηση προόδου </a:t>
            </a:r>
            <a:endParaRPr sz="120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b="1" i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b="1" i="1" dirty="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 b="1" i="1" dirty="0">
                <a:solidFill>
                  <a:schemeClr val="accent3"/>
                </a:solidFill>
              </a:rPr>
              <a:t>Δημιουργία Νευρωνικού Δικτύου  για multiclass text classification</a:t>
            </a:r>
            <a:endParaRPr b="1" i="1" dirty="0">
              <a:solidFill>
                <a:schemeClr val="accent3"/>
              </a:solidFill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3114540" y="3038550"/>
            <a:ext cx="144000" cy="50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77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7713" y="717653"/>
            <a:ext cx="65314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124392" y="1339988"/>
            <a:ext cx="2221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Περιλήψεις Επιστημονικών Άρθρων</a:t>
            </a:r>
            <a:endParaRPr sz="1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251595" y="1992790"/>
            <a:ext cx="19668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Κλιματική αλλαγή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Ισότητας των φύλων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Φτώχεια</a:t>
            </a:r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ctrTitle"/>
          </p:nvPr>
        </p:nvSpPr>
        <p:spPr>
          <a:xfrm>
            <a:off x="0" y="-110000"/>
            <a:ext cx="91440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Συλλογή Δεδομένων</a:t>
            </a:r>
            <a:endParaRPr sz="28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755428" y="3029728"/>
            <a:ext cx="1091100" cy="978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3072088" y="2991270"/>
            <a:ext cx="870795" cy="9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537" y="3127528"/>
            <a:ext cx="1498882" cy="149888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 txBox="1"/>
          <p:nvPr/>
        </p:nvSpPr>
        <p:spPr>
          <a:xfrm>
            <a:off x="2911616" y="2417854"/>
            <a:ext cx="118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8E9C9B"/>
                </a:solidFill>
                <a:latin typeface="Roboto"/>
                <a:ea typeface="Roboto"/>
                <a:cs typeface="Roboto"/>
                <a:sym typeface="Roboto"/>
              </a:rPr>
              <a:t>150 Κείμενα</a:t>
            </a:r>
            <a:endParaRPr sz="1400" b="1" i="0" u="none" strike="noStrike" cap="none">
              <a:solidFill>
                <a:srgbClr val="8E9C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7563" y="3089070"/>
            <a:ext cx="1210872" cy="12108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5"/>
          <p:cNvGraphicFramePr/>
          <p:nvPr/>
        </p:nvGraphicFramePr>
        <p:xfrm>
          <a:off x="4788024" y="1703499"/>
          <a:ext cx="4104450" cy="2391985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FFE0D4"/>
                    </a:gs>
                    <a:gs pos="35000">
                      <a:srgbClr val="FFE7DD"/>
                    </a:gs>
                    <a:gs pos="100000">
                      <a:srgbClr val="FFF5F1"/>
                    </a:gs>
                  </a:gsLst>
                  <a:lin ang="16200000" scaled="0"/>
                </a:gradFill>
                <a:tableStyleId>{93C78C4E-B555-4B1D-84DC-3C83F68DFC47}</a:tableStyleId>
              </a:tblPr>
              <a:tblGrid>
                <a:gridCol w="2099075"/>
                <a:gridCol w="2005375"/>
              </a:tblGrid>
              <a:tr h="284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8E9C9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endParaRPr dirty="0"/>
                    </a:p>
                  </a:txBody>
                  <a:tcPr marL="68575" marR="68575" marT="45725" marB="45725" anchor="ctr">
                    <a:solidFill>
                      <a:srgbClr val="E3B5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8E9C9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Queries</a:t>
                      </a:r>
                      <a:endParaRPr/>
                    </a:p>
                  </a:txBody>
                  <a:tcPr marL="68575" marR="68575" marT="45725" marB="45725" anchor="ctr">
                    <a:solidFill>
                      <a:srgbClr val="E3B5B6"/>
                    </a:solidFill>
                  </a:tcPr>
                </a:tc>
              </a:tr>
              <a:tr h="85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 Eliminate all harmful practices, such as child, early and forced marriage and female genital mutilation</a:t>
                      </a:r>
                      <a:endParaRPr/>
                    </a:p>
                  </a:txBody>
                  <a:tcPr marL="68575" marR="685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"Female Genital Mutilation", "Child Marriage", "Forced Child Marriage"</a:t>
                      </a:r>
                      <a:endParaRPr/>
                    </a:p>
                  </a:txBody>
                  <a:tcPr marL="68575" marR="68575" marT="45725" marB="45725" anchor="ctr">
                    <a:solidFill>
                      <a:schemeClr val="lt1"/>
                    </a:solidFill>
                  </a:tcPr>
                </a:tc>
              </a:tr>
              <a:tr h="1233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5.2 Eliminate all forms of violence against all women and girls in the public and private spheres, including trafficking and sexual and other types of exploitation</a:t>
                      </a:r>
                      <a:endParaRPr/>
                    </a:p>
                  </a:txBody>
                  <a:tcPr marL="68575" marR="68575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"Female Genital Mutilation", "Intimate Partner Violence", "Violence against Women" , "Trafficking"</a:t>
                      </a:r>
                      <a:endParaRPr dirty="0"/>
                    </a:p>
                  </a:txBody>
                  <a:tcPr marL="68575" marR="68575" marT="45725" marB="457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65835" y="738279"/>
            <a:ext cx="9212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 txBox="1">
            <a:spLocks noGrp="1"/>
          </p:cNvSpPr>
          <p:nvPr>
            <p:ph type="ctrTitle"/>
          </p:nvPr>
        </p:nvSpPr>
        <p:spPr>
          <a:xfrm>
            <a:off x="859398" y="0"/>
            <a:ext cx="5461716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Ανάλυση Δεδομένων</a:t>
            </a:r>
            <a:endParaRPr sz="28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1120503" y="2875034"/>
            <a:ext cx="173100" cy="81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0" name="Google Shape;220;p6"/>
          <p:cNvGraphicFramePr/>
          <p:nvPr>
            <p:extLst>
              <p:ext uri="{D42A27DB-BD31-4B8C-83A1-F6EECF244321}">
                <p14:modId xmlns:p14="http://schemas.microsoft.com/office/powerpoint/2010/main" val="3504144955"/>
              </p:ext>
            </p:extLst>
          </p:nvPr>
        </p:nvGraphicFramePr>
        <p:xfrm>
          <a:off x="1231726" y="2643758"/>
          <a:ext cx="2808300" cy="146840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008800"/>
                <a:gridCol w="1799500"/>
              </a:tblGrid>
              <a:tr h="24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Label</a:t>
                      </a:r>
                      <a:endParaRPr dirty="0"/>
                    </a:p>
                  </a:txBody>
                  <a:tcPr marL="68575" marR="6857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ym typeface="Times New Roman"/>
                        </a:rPr>
                        <a:t>Αριθμός Προτάσεων</a:t>
                      </a:r>
                      <a:endParaRPr/>
                    </a:p>
                  </a:txBody>
                  <a:tcPr marL="68575" marR="68575" marT="45725" marB="45725" anchor="ctr"/>
                </a:tc>
              </a:tr>
              <a:tr h="408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ym typeface="Times New Roman"/>
                        </a:rPr>
                        <a:t>NO LABEL</a:t>
                      </a:r>
                      <a:endParaRPr/>
                    </a:p>
                  </a:txBody>
                  <a:tcPr marL="68575" marR="6857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8.588 / 11.064 = 77.62%</a:t>
                      </a:r>
                      <a:endParaRPr dirty="0"/>
                    </a:p>
                  </a:txBody>
                  <a:tcPr marL="68575" marR="68575" marT="45725" marB="45725" anchor="ctr"/>
                </a:tc>
              </a:tr>
              <a:tr h="39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ym typeface="Times New Roman"/>
                        </a:rPr>
                        <a:t>EVIDENCE</a:t>
                      </a:r>
                      <a:endParaRPr/>
                    </a:p>
                  </a:txBody>
                  <a:tcPr marL="68575" marR="6857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1.486 / 11.064 = 13.43%</a:t>
                      </a:r>
                      <a:endParaRPr dirty="0"/>
                    </a:p>
                  </a:txBody>
                  <a:tcPr marL="68575" marR="68575" marT="45725" marB="45725" anchor="ctr"/>
                </a:tc>
              </a:tr>
              <a:tr h="39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ym typeface="Times New Roman"/>
                        </a:rPr>
                        <a:t>CLAIM</a:t>
                      </a:r>
                      <a:endParaRPr/>
                    </a:p>
                  </a:txBody>
                  <a:tcPr marL="68575" marR="6857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990 / 11.064 = 8.95%</a:t>
                      </a:r>
                      <a:endParaRPr dirty="0"/>
                    </a:p>
                  </a:txBody>
                  <a:tcPr marL="68575" marR="68575" marT="45725" marB="45725" anchor="ctr"/>
                </a:tc>
              </a:tr>
            </a:tbl>
          </a:graphicData>
        </a:graphic>
      </p:graphicFrame>
      <p:sp>
        <p:nvSpPr>
          <p:cNvPr id="221" name="Google Shape;221;p6"/>
          <p:cNvSpPr/>
          <p:nvPr/>
        </p:nvSpPr>
        <p:spPr>
          <a:xfrm>
            <a:off x="249487" y="1347612"/>
            <a:ext cx="2088232" cy="898007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A794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890 CSV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11.604 σειρές &amp; 2 στήλες</a:t>
            </a:r>
            <a:endParaRPr sz="1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5276998" y="3007465"/>
            <a:ext cx="173100" cy="81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4232882" y="1347614"/>
            <a:ext cx="2088232" cy="898007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A794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11.604 σειρές </a:t>
            </a:r>
            <a:endParaRPr lang="el-GR" sz="1400" b="0" i="1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643 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διπλοεγγραφές</a:t>
            </a:r>
            <a:endParaRPr sz="1400" b="0" i="1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4" name="Google Shape;224;p6"/>
          <p:cNvGraphicFramePr/>
          <p:nvPr>
            <p:extLst>
              <p:ext uri="{D42A27DB-BD31-4B8C-83A1-F6EECF244321}">
                <p14:modId xmlns:p14="http://schemas.microsoft.com/office/powerpoint/2010/main" val="3989978160"/>
              </p:ext>
            </p:extLst>
          </p:nvPr>
        </p:nvGraphicFramePr>
        <p:xfrm>
          <a:off x="5388772" y="2606368"/>
          <a:ext cx="3149832" cy="1352253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214863"/>
                <a:gridCol w="1934969"/>
              </a:tblGrid>
              <a:tr h="3638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Label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68575" marR="6857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ym typeface="Times New Roman"/>
                        </a:rPr>
                        <a:t>Αριθμός Προτάσεων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68575" marR="68575" marT="45725" marB="45725" anchor="ctr"/>
                </a:tc>
              </a:tr>
              <a:tr h="2862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NO LABEL</a:t>
                      </a:r>
                      <a:endParaRPr dirty="0"/>
                    </a:p>
                  </a:txBody>
                  <a:tcPr marL="68575" marR="6857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624</a:t>
                      </a:r>
                      <a:endParaRPr dirty="0"/>
                    </a:p>
                  </a:txBody>
                  <a:tcPr marL="68575" marR="68575" marT="45725" marB="45725" anchor="ctr"/>
                </a:tc>
              </a:tr>
              <a:tr h="4159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EVIDENCE</a:t>
                      </a:r>
                      <a:endParaRPr dirty="0"/>
                    </a:p>
                  </a:txBody>
                  <a:tcPr marL="68575" marR="6857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45725" marB="45725" anchor="ctr"/>
                </a:tc>
              </a:tr>
              <a:tr h="2862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ym typeface="Times New Roman"/>
                        </a:rPr>
                        <a:t>CLAIM</a:t>
                      </a:r>
                      <a:endParaRPr/>
                    </a:p>
                  </a:txBody>
                  <a:tcPr marL="68575" marR="6857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ym typeface="Times New Roman"/>
                        </a:rPr>
                        <a:t>9</a:t>
                      </a:r>
                      <a:endParaRPr dirty="0"/>
                    </a:p>
                  </a:txBody>
                  <a:tcPr marL="68575" marR="68575" marT="45725" marB="45725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837713" y="717653"/>
            <a:ext cx="65314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55545" y="499403"/>
            <a:ext cx="2145323" cy="39037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  <p:sp>
        <p:nvSpPr>
          <p:cNvPr id="229" name="Google Shape;229;p7"/>
          <p:cNvSpPr txBox="1">
            <a:spLocks noGrp="1"/>
          </p:cNvSpPr>
          <p:nvPr>
            <p:ph type="ctrTitle"/>
          </p:nvPr>
        </p:nvSpPr>
        <p:spPr>
          <a:xfrm>
            <a:off x="0" y="14153"/>
            <a:ext cx="9144000" cy="7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l-GR" sz="2800" dirty="0" smtClean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Επεξεργασία Δεδομένων</a:t>
            </a:r>
            <a:endParaRPr sz="2800" dirty="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2771800" y="25717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179512" y="3651870"/>
            <a:ext cx="33567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</a:pPr>
            <a:endParaRPr sz="1400" b="0" i="0" u="none" strike="noStrike" cap="none">
              <a:solidFill>
                <a:srgbClr val="49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7"/>
          <p:cNvSpPr txBox="1">
            <a:spLocks noGrp="1"/>
          </p:cNvSpPr>
          <p:nvPr>
            <p:ph type="subTitle" idx="1"/>
          </p:nvPr>
        </p:nvSpPr>
        <p:spPr>
          <a:xfrm>
            <a:off x="875477" y="1322364"/>
            <a:ext cx="3541779" cy="32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>
              <a:lnSpc>
                <a:spcPct val="150000"/>
              </a:lnSpc>
              <a:buAutoNum type="arabicPeriod"/>
            </a:pPr>
            <a:r>
              <a:rPr lang="el-GR" sz="1400" i="1" u="sng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Επεξεργασία </a:t>
            </a:r>
            <a:r>
              <a:rPr lang="el-GR" sz="1400" i="1" u="sng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φυσικής γλώσσας (</a:t>
            </a:r>
            <a:r>
              <a:rPr lang="en-US" sz="1400" i="1" u="sng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NLP)</a:t>
            </a:r>
            <a:endParaRPr sz="1400" i="1" u="sng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itchFamily="49" charset="0"/>
              <a:buChar char="o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Αφαίρεση ειδικών χαρακτήρων και αριθμών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itchFamily="49" charset="0"/>
              <a:buChar char="o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Μετατροπή όλων των γραμμάτων σε πεζά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 pitchFamily="49" charset="0"/>
              <a:buChar char="o"/>
            </a:pPr>
            <a:r>
              <a:rPr lang="en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Αφαίρεση των </a:t>
            </a:r>
            <a:r>
              <a:rPr lang="en" sz="1400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stopwords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7" name="Google Shape;232;p7"/>
          <p:cNvSpPr txBox="1">
            <a:spLocks noGrp="1"/>
          </p:cNvSpPr>
          <p:nvPr>
            <p:ph type="subTitle" idx="1"/>
          </p:nvPr>
        </p:nvSpPr>
        <p:spPr>
          <a:xfrm>
            <a:off x="4605358" y="1322381"/>
            <a:ext cx="4095510" cy="32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50000"/>
              </a:lnSpc>
              <a:buClr>
                <a:srgbClr val="000000"/>
              </a:buClr>
            </a:pPr>
            <a:r>
              <a:rPr lang="el-GR" sz="1400" i="1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2.  </a:t>
            </a:r>
            <a:r>
              <a:rPr lang="el-GR" sz="1400" i="1" u="sng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Διαχωρισμός </a:t>
            </a:r>
            <a:r>
              <a:rPr lang="el-GR" sz="1400" i="1" u="sng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δεδομένων σε </a:t>
            </a:r>
            <a:r>
              <a:rPr lang="el-GR" sz="1400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 </a:t>
            </a:r>
            <a:r>
              <a:rPr lang="en-US" sz="1400" i="1" u="sng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Train</a:t>
            </a:r>
            <a:r>
              <a:rPr lang="el-GR" sz="1400" i="1" u="sng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-</a:t>
            </a:r>
            <a:r>
              <a:rPr lang="en-US" sz="1400" i="1" u="sng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Validation</a:t>
            </a:r>
            <a:r>
              <a:rPr lang="el-GR" sz="1400" i="1" u="sng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en-US" sz="1400" i="1" u="sng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-Test datasets</a:t>
            </a:r>
            <a:endParaRPr lang="el-GR" sz="1400" i="1" u="sng" dirty="0" smtClean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139700" lvl="0" indent="0">
              <a:lnSpc>
                <a:spcPct val="150000"/>
              </a:lnSpc>
              <a:buClr>
                <a:srgbClr val="000000"/>
              </a:buClr>
            </a:pPr>
            <a:endParaRPr lang="en-US" sz="1400" i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Font typeface="Courier New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Train: 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7523 </a:t>
            </a:r>
            <a:r>
              <a:rPr lang="el-GR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γραμμές</a:t>
            </a:r>
          </a:p>
          <a:p>
            <a:pPr>
              <a:lnSpc>
                <a:spcPct val="150000"/>
              </a:lnSpc>
              <a:buClr>
                <a:srgbClr val="000000"/>
              </a:buClr>
              <a:buFont typeface="Courier New" pitchFamily="49" charset="0"/>
              <a:buChar char="o"/>
            </a:pP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Validation: 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1881 </a:t>
            </a:r>
            <a:r>
              <a:rPr lang="el-GR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γραμμές</a:t>
            </a:r>
          </a:p>
          <a:p>
            <a:pPr>
              <a:lnSpc>
                <a:spcPct val="150000"/>
              </a:lnSpc>
              <a:buClr>
                <a:srgbClr val="000000"/>
              </a:buClr>
              <a:buFont typeface="Courier New" pitchFamily="49" charset="0"/>
              <a:buChar char="o"/>
            </a:pPr>
            <a:r>
              <a:rPr lang="en-US" sz="1400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Test: </a:t>
            </a: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1660 </a:t>
            </a:r>
            <a:r>
              <a:rPr lang="el-GR" sz="1400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γραμμές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>
            <a:spLocks noGrp="1"/>
          </p:cNvSpPr>
          <p:nvPr>
            <p:ph type="title"/>
          </p:nvPr>
        </p:nvSpPr>
        <p:spPr>
          <a:xfrm>
            <a:off x="323528" y="195486"/>
            <a:ext cx="404520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Multilayer  Perceptron (MLP)</a:t>
            </a:r>
            <a:endParaRPr/>
          </a:p>
        </p:txBody>
      </p:sp>
      <p:sp>
        <p:nvSpPr>
          <p:cNvPr id="238" name="Google Shape;238;p9"/>
          <p:cNvSpPr txBox="1">
            <a:spLocks noGrp="1"/>
          </p:cNvSpPr>
          <p:nvPr>
            <p:ph type="subTitle" idx="1"/>
          </p:nvPr>
        </p:nvSpPr>
        <p:spPr>
          <a:xfrm>
            <a:off x="68751" y="1395663"/>
            <a:ext cx="4427621" cy="353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Label: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Column Vectorizer – </a:t>
            </a: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One Hot Encoder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Sentence: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Column Vectorizer – Count Vectorizer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latin typeface="Times New Roman" pitchFamily="18" charset="0"/>
                <a:cs typeface="Times New Roman" pitchFamily="18" charset="0"/>
              </a:rPr>
              <a:t>Compiling – Adam Optimizer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latin typeface="Times New Roman" pitchFamily="18" charset="0"/>
                <a:cs typeface="Times New Roman" pitchFamily="18" charset="0"/>
              </a:rPr>
              <a:t>Class Weight 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i="1" dirty="0">
                <a:latin typeface="Times New Roman" pitchFamily="18" charset="0"/>
                <a:cs typeface="Times New Roman" pitchFamily="18" charset="0"/>
              </a:rPr>
              <a:t> 0: 3.73 </a:t>
            </a:r>
            <a:endParaRPr sz="1200" i="1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i="1" dirty="0">
                <a:latin typeface="Times New Roman" pitchFamily="18" charset="0"/>
                <a:cs typeface="Times New Roman" pitchFamily="18" charset="0"/>
              </a:rPr>
              <a:t> 1: 2.48</a:t>
            </a:r>
            <a:endParaRPr sz="1200" i="1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itchFamily="49" charset="0"/>
              <a:buChar char="o"/>
            </a:pPr>
            <a:r>
              <a:rPr lang="en" sz="1200" i="1" dirty="0">
                <a:latin typeface="Times New Roman" pitchFamily="18" charset="0"/>
                <a:cs typeface="Times New Roman" pitchFamily="18" charset="0"/>
              </a:rPr>
              <a:t> 2: </a:t>
            </a:r>
            <a:r>
              <a:rPr lang="en" sz="1200" i="1" dirty="0" smtClean="0">
                <a:latin typeface="Times New Roman" pitchFamily="18" charset="0"/>
                <a:cs typeface="Times New Roman" pitchFamily="18" charset="0"/>
              </a:rPr>
              <a:t>0.43</a:t>
            </a:r>
            <a:endParaRPr sz="1200" i="1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>
                <a:latin typeface="Times New Roman" pitchFamily="18" charset="0"/>
                <a:cs typeface="Times New Roman" pitchFamily="18" charset="0"/>
              </a:rPr>
              <a:t>Εποχές </a:t>
            </a: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40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 dirty="0" smtClean="0">
                <a:latin typeface="Times New Roman" pitchFamily="18" charset="0"/>
                <a:cs typeface="Times New Roman" pitchFamily="18" charset="0"/>
              </a:rPr>
              <a:t>Dropout Rate: </a:t>
            </a:r>
            <a:r>
              <a:rPr lang="en" sz="1400" dirty="0">
                <a:latin typeface="Times New Roman" pitchFamily="18" charset="0"/>
                <a:cs typeface="Times New Roman" pitchFamily="18" charset="0"/>
              </a:rPr>
              <a:t>0.2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</p:txBody>
      </p:sp>
      <p:pic>
        <p:nvPicPr>
          <p:cNvPr id="239" name="Google Shape;239;p9"/>
          <p:cNvPicPr preferRelativeResize="0"/>
          <p:nvPr/>
        </p:nvPicPr>
        <p:blipFill rotWithShape="1">
          <a:blip r:embed="rId3">
            <a:alphaModFix/>
          </a:blip>
          <a:srcRect b="9736"/>
          <a:stretch/>
        </p:blipFill>
        <p:spPr>
          <a:xfrm>
            <a:off x="4647627" y="77800"/>
            <a:ext cx="4388873" cy="2741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  <p:pic>
        <p:nvPicPr>
          <p:cNvPr id="240" name="Google Shape;240;p9" descr="https://lh3.googleusercontent.com/2XA7PVvOwRvbzeJGXtLN8vGen6L7qdoYweHOP26Oiq0VCkqTUNlVkXFFp0lPx1HO77ZSbGUH0-aWmkR3g0dJdD3MhExj1fTxI6wPPS6Uzoxf2cJ1JhtryS0eVx9hMVIM8tfyHiRM"/>
          <p:cNvPicPr preferRelativeResize="0"/>
          <p:nvPr/>
        </p:nvPicPr>
        <p:blipFill rotWithShape="1">
          <a:blip r:embed="rId4">
            <a:alphaModFix/>
          </a:blip>
          <a:srcRect l="7516" t="4196" r="6159"/>
          <a:stretch/>
        </p:blipFill>
        <p:spPr>
          <a:xfrm>
            <a:off x="5478176" y="3561347"/>
            <a:ext cx="2796172" cy="12556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478175" y="4816995"/>
            <a:ext cx="2796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Confusion Matrix</a:t>
            </a:r>
            <a:endParaRPr lang="el-GR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923" y="2798197"/>
            <a:ext cx="4302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 smtClean="0">
                <a:latin typeface="Times New Roman" pitchFamily="18" charset="0"/>
                <a:cs typeface="Times New Roman" pitchFamily="18" charset="0"/>
              </a:rPr>
              <a:t>Δομή μοντέλου</a:t>
            </a:r>
            <a:endParaRPr lang="el-GR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>
            <a:spLocks noGrp="1"/>
          </p:cNvSpPr>
          <p:nvPr>
            <p:ph type="ctrTitle"/>
          </p:nvPr>
        </p:nvSpPr>
        <p:spPr>
          <a:xfrm>
            <a:off x="1047799" y="-71325"/>
            <a:ext cx="5827389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l-GR" sz="3200" dirty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Αξιολόγηση Μοντέλου</a:t>
            </a:r>
            <a:endParaRPr dirty="0"/>
          </a:p>
        </p:txBody>
      </p:sp>
      <p:sp>
        <p:nvSpPr>
          <p:cNvPr id="246" name="Google Shape;246;p11"/>
          <p:cNvSpPr txBox="1">
            <a:spLocks noGrp="1"/>
          </p:cNvSpPr>
          <p:nvPr>
            <p:ph type="body" idx="1"/>
          </p:nvPr>
        </p:nvSpPr>
        <p:spPr>
          <a:xfrm>
            <a:off x="0" y="2492665"/>
            <a:ext cx="3009975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Loss στο validation και train dataset</a:t>
            </a:r>
            <a:endParaRPr dirty="0"/>
          </a:p>
        </p:txBody>
      </p:sp>
      <p:pic>
        <p:nvPicPr>
          <p:cNvPr id="247" name="Google Shape;247;p11" descr="https://lh4.googleusercontent.com/nWsxIdaWGfwZSaddkRt_n9E8IM4p39hbtIE7MFe52AZtFAn8BClUOniaGHY5bzKtlsQLdsM6kifG-pwFODBzdDbezTFHWy2ijAVMGe7sxa32zl411RxKSILAcgZIObVcNoclzZha"/>
          <p:cNvPicPr preferRelativeResize="0"/>
          <p:nvPr/>
        </p:nvPicPr>
        <p:blipFill rotWithShape="1">
          <a:blip r:embed="rId3">
            <a:alphaModFix/>
          </a:blip>
          <a:srcRect l="6585" t="3770" r="7103"/>
          <a:stretch/>
        </p:blipFill>
        <p:spPr>
          <a:xfrm>
            <a:off x="1" y="783771"/>
            <a:ext cx="3009974" cy="18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 descr="https://lh6.googleusercontent.com/3ryoKVScDALztQ3f7zw826tm0L4Zk18RB4DnKSzs9YRPZtvFl6IGzivaXfJ8tplQuXfSoyojhuZBc9hdLqiwcxy_ZnkE2jNDFjrtVr5LAaWKb121ECviGrfOIyn85pBuQfn728aB"/>
          <p:cNvPicPr preferRelativeResize="0"/>
          <p:nvPr/>
        </p:nvPicPr>
        <p:blipFill rotWithShape="1">
          <a:blip r:embed="rId4">
            <a:alphaModFix/>
          </a:blip>
          <a:srcRect l="7813" t="25434" r="6978"/>
          <a:stretch/>
        </p:blipFill>
        <p:spPr>
          <a:xfrm>
            <a:off x="68425" y="2942822"/>
            <a:ext cx="2873125" cy="185345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 txBox="1"/>
          <p:nvPr/>
        </p:nvSpPr>
        <p:spPr>
          <a:xfrm>
            <a:off x="-1" y="4570153"/>
            <a:ext cx="3306965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 Accuracy στο validation και train dataset</a:t>
            </a:r>
            <a:endParaRPr dirty="0">
              <a:solidFill>
                <a:schemeClr val="accent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11"/>
          <p:cNvSpPr txBox="1"/>
          <p:nvPr/>
        </p:nvSpPr>
        <p:spPr>
          <a:xfrm>
            <a:off x="3320714" y="3360666"/>
            <a:ext cx="3478847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 </a:t>
            </a:r>
            <a:r>
              <a:rPr lang="en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</a:t>
            </a: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7105700" y="156650"/>
            <a:ext cx="1785000" cy="14184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Metrics on Test Dataset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Accuracy: </a:t>
            </a:r>
            <a:r>
              <a:rPr lang="en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74.7%</a:t>
            </a:r>
            <a:r>
              <a:rPr lang="en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AUC: 0.72</a:t>
            </a:r>
            <a:endParaRPr dirty="0"/>
          </a:p>
        </p:txBody>
      </p:sp>
      <p:graphicFrame>
        <p:nvGraphicFramePr>
          <p:cNvPr id="10" name="Πίνακας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887329"/>
              </p:ext>
            </p:extLst>
          </p:nvPr>
        </p:nvGraphicFramePr>
        <p:xfrm>
          <a:off x="3327591" y="2036696"/>
          <a:ext cx="3437555" cy="148336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893735"/>
                <a:gridCol w="880024"/>
                <a:gridCol w="880024"/>
                <a:gridCol w="7837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Precision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Recall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Support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Claim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0.3</a:t>
                      </a:r>
                      <a:r>
                        <a:rPr lang="el-GR" i="1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</a:t>
                      </a:r>
                      <a:r>
                        <a:rPr lang="el-GR" i="1" dirty="0" smtClean="0"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149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Evidence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0.3</a:t>
                      </a:r>
                      <a:r>
                        <a:rPr lang="el-GR" i="1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0.3</a:t>
                      </a:r>
                      <a:r>
                        <a:rPr lang="el-GR" i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223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No Label</a:t>
                      </a:r>
                      <a:endParaRPr lang="el-GR" i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0.83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0.8</a:t>
                      </a:r>
                      <a:r>
                        <a:rPr lang="el-GR" i="1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1228</a:t>
                      </a:r>
                      <a:endParaRPr lang="el-GR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sic as Therapy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E9C9B"/>
      </a:accent1>
      <a:accent2>
        <a:srgbClr val="E5CBC1"/>
      </a:accent2>
      <a:accent3>
        <a:srgbClr val="494848"/>
      </a:accent3>
      <a:accent4>
        <a:srgbClr val="BA494B"/>
      </a:accent4>
      <a:accent5>
        <a:srgbClr val="E3E4E0"/>
      </a:accent5>
      <a:accent6>
        <a:srgbClr val="A6B4B3"/>
      </a:accent6>
      <a:hlink>
        <a:srgbClr val="1A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696</Words>
  <Application>Microsoft Office PowerPoint</Application>
  <PresentationFormat>Προβολή στην οθόνη (16:9)</PresentationFormat>
  <Paragraphs>233</Paragraphs>
  <Slides>16</Slides>
  <Notes>16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16</vt:i4>
      </vt:variant>
    </vt:vector>
  </HeadingPairs>
  <TitlesOfParts>
    <vt:vector size="25" baseType="lpstr">
      <vt:lpstr>Arial</vt:lpstr>
      <vt:lpstr>Montserrat</vt:lpstr>
      <vt:lpstr>Oswald</vt:lpstr>
      <vt:lpstr>Courier New</vt:lpstr>
      <vt:lpstr>Roboto Medium</vt:lpstr>
      <vt:lpstr>Roboto</vt:lpstr>
      <vt:lpstr>Times New Roman</vt:lpstr>
      <vt:lpstr>Noto Sans Symbols</vt:lpstr>
      <vt:lpstr>Music as Therapy Thesis by Slidesgo</vt:lpstr>
      <vt:lpstr>Πρόοδος προς την επίτευξη των SDGs</vt:lpstr>
      <vt:lpstr>01</vt:lpstr>
      <vt:lpstr>—Karin Bornett</vt:lpstr>
      <vt:lpstr>Διατύπωση Προβλήματος</vt:lpstr>
      <vt:lpstr>Συλλογή Δεδομένων</vt:lpstr>
      <vt:lpstr>Ανάλυση Δεδομένων</vt:lpstr>
      <vt:lpstr>Επεξεργασία Δεδομένων</vt:lpstr>
      <vt:lpstr>Multilayer  Perceptron (MLP)</vt:lpstr>
      <vt:lpstr>Αξιολόγηση Μοντέλου</vt:lpstr>
      <vt:lpstr>Recurrent Neural Network (RNN)</vt:lpstr>
      <vt:lpstr>Αξιολόγηση Μοντέλου</vt:lpstr>
      <vt:lpstr>Convolutional Neural Network (CNN)</vt:lpstr>
      <vt:lpstr>Αξιολόγηση Μοντέλου</vt:lpstr>
      <vt:lpstr>Συμπέρασμα</vt:lpstr>
      <vt:lpstr>Ηλιάκη  Γεωργία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Πρόοδος προς την επίτευξη των SDGs</dc:title>
  <cp:lastModifiedBy>306944265583</cp:lastModifiedBy>
  <cp:revision>28</cp:revision>
  <dcterms:modified xsi:type="dcterms:W3CDTF">2020-10-21T20:00:48Z</dcterms:modified>
</cp:coreProperties>
</file>